
<file path=[Content_Types].xml><?xml version="1.0" encoding="utf-8"?>
<Types xmlns="http://schemas.openxmlformats.org/package/2006/content-types">
  <Default Extension="fntdata" ContentType="application/x-fontdata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23"/>
  </p:notesMasterIdLst>
  <p:sldIdLst>
    <p:sldId id="256" r:id="rId2"/>
    <p:sldId id="327" r:id="rId3"/>
    <p:sldId id="328" r:id="rId4"/>
    <p:sldId id="259" r:id="rId5"/>
    <p:sldId id="260" r:id="rId6"/>
    <p:sldId id="309" r:id="rId7"/>
    <p:sldId id="314" r:id="rId8"/>
    <p:sldId id="261" r:id="rId9"/>
    <p:sldId id="313" r:id="rId10"/>
    <p:sldId id="315" r:id="rId11"/>
    <p:sldId id="317" r:id="rId12"/>
    <p:sldId id="318" r:id="rId13"/>
    <p:sldId id="319" r:id="rId14"/>
    <p:sldId id="320" r:id="rId15"/>
    <p:sldId id="321" r:id="rId16"/>
    <p:sldId id="322" r:id="rId17"/>
    <p:sldId id="324" r:id="rId18"/>
    <p:sldId id="323" r:id="rId19"/>
    <p:sldId id="325" r:id="rId20"/>
    <p:sldId id="326" r:id="rId21"/>
    <p:sldId id="306" r:id="rId22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24"/>
      <p:bold r:id="rId25"/>
      <p:italic r:id="rId26"/>
      <p:boldItalic r:id="rId27"/>
    </p:embeddedFont>
    <p:embeddedFont>
      <p:font typeface="Orbitron SemiBold" pitchFamily="2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8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4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28"/>
  </p:normalViewPr>
  <p:slideViewPr>
    <p:cSldViewPr snapToGrid="0">
      <p:cViewPr>
        <p:scale>
          <a:sx n="109" d="100"/>
          <a:sy n="109" d="100"/>
        </p:scale>
        <p:origin x="1184" y="536"/>
      </p:cViewPr>
      <p:guideLst>
        <p:guide orient="horz" pos="158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ff53905c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ff53905c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B605BBDA-F5EC-B79E-A07A-3C4FA91C5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0f07e3526d_0_63:notes">
            <a:extLst>
              <a:ext uri="{FF2B5EF4-FFF2-40B4-BE49-F238E27FC236}">
                <a16:creationId xmlns:a16="http://schemas.microsoft.com/office/drawing/2014/main" id="{6A6E2B9F-979D-9043-B2E1-9ECB536FE2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0f07e3526d_0_63:notes">
            <a:extLst>
              <a:ext uri="{FF2B5EF4-FFF2-40B4-BE49-F238E27FC236}">
                <a16:creationId xmlns:a16="http://schemas.microsoft.com/office/drawing/2014/main" id="{A8E13258-6974-65BB-6846-5788BC1406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3228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2F7AA1E0-D898-BFD1-5B28-E116961A7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0f07e3526d_0_63:notes">
            <a:extLst>
              <a:ext uri="{FF2B5EF4-FFF2-40B4-BE49-F238E27FC236}">
                <a16:creationId xmlns:a16="http://schemas.microsoft.com/office/drawing/2014/main" id="{E18C64B4-93B7-9DFF-8C2C-16F060FF25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0f07e3526d_0_63:notes">
            <a:extLst>
              <a:ext uri="{FF2B5EF4-FFF2-40B4-BE49-F238E27FC236}">
                <a16:creationId xmlns:a16="http://schemas.microsoft.com/office/drawing/2014/main" id="{CC5E3449-92D7-EB17-501F-E7DE31BC8F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6125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A7C459A7-B37D-F2CE-BCA8-D00C9ABE8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8b096a5b74_0_5:notes">
            <a:extLst>
              <a:ext uri="{FF2B5EF4-FFF2-40B4-BE49-F238E27FC236}">
                <a16:creationId xmlns:a16="http://schemas.microsoft.com/office/drawing/2014/main" id="{F8EE4F78-4E73-D19D-0409-A900D4DCEC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8b096a5b74_0_5:notes">
            <a:extLst>
              <a:ext uri="{FF2B5EF4-FFF2-40B4-BE49-F238E27FC236}">
                <a16:creationId xmlns:a16="http://schemas.microsoft.com/office/drawing/2014/main" id="{69EEA35D-6F21-6AD6-CA99-8DE5D5E7B0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0173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8BDBC1C7-1653-5B5A-047C-6F551A449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0f07e3526d_0_63:notes">
            <a:extLst>
              <a:ext uri="{FF2B5EF4-FFF2-40B4-BE49-F238E27FC236}">
                <a16:creationId xmlns:a16="http://schemas.microsoft.com/office/drawing/2014/main" id="{E84BB99D-8A0C-93CE-6303-8CF9DB4B7C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0f07e3526d_0_63:notes">
            <a:extLst>
              <a:ext uri="{FF2B5EF4-FFF2-40B4-BE49-F238E27FC236}">
                <a16:creationId xmlns:a16="http://schemas.microsoft.com/office/drawing/2014/main" id="{51874C58-AAB3-67C8-973C-204E24171C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66983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23F86377-2CB2-D312-7DCC-95F6CEC98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0f07e3526d_0_63:notes">
            <a:extLst>
              <a:ext uri="{FF2B5EF4-FFF2-40B4-BE49-F238E27FC236}">
                <a16:creationId xmlns:a16="http://schemas.microsoft.com/office/drawing/2014/main" id="{4B608F15-3834-3A27-8286-CA5ABFD1C0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0f07e3526d_0_63:notes">
            <a:extLst>
              <a:ext uri="{FF2B5EF4-FFF2-40B4-BE49-F238E27FC236}">
                <a16:creationId xmlns:a16="http://schemas.microsoft.com/office/drawing/2014/main" id="{17765051-C9E2-1869-75AE-9FC8C65CF7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7748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17459E33-7FB9-495B-4662-CCF86CA0F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0f07e3526d_0_63:notes">
            <a:extLst>
              <a:ext uri="{FF2B5EF4-FFF2-40B4-BE49-F238E27FC236}">
                <a16:creationId xmlns:a16="http://schemas.microsoft.com/office/drawing/2014/main" id="{8FEE4CF8-DD7B-E587-D3CE-64FC62AFF8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0f07e3526d_0_63:notes">
            <a:extLst>
              <a:ext uri="{FF2B5EF4-FFF2-40B4-BE49-F238E27FC236}">
                <a16:creationId xmlns:a16="http://schemas.microsoft.com/office/drawing/2014/main" id="{4FD5DB55-AE9C-DFDC-FFF8-F4677D7719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3429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D6D83DF1-68A6-5F3D-1E64-2FCC28A0D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0f07e3526d_0_63:notes">
            <a:extLst>
              <a:ext uri="{FF2B5EF4-FFF2-40B4-BE49-F238E27FC236}">
                <a16:creationId xmlns:a16="http://schemas.microsoft.com/office/drawing/2014/main" id="{23B7C258-C161-46E3-268B-E39D504482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0f07e3526d_0_63:notes">
            <a:extLst>
              <a:ext uri="{FF2B5EF4-FFF2-40B4-BE49-F238E27FC236}">
                <a16:creationId xmlns:a16="http://schemas.microsoft.com/office/drawing/2014/main" id="{B4306069-22AF-60D1-7473-F40DB34766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04013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A792B581-B171-F30B-0BB4-88DA4A390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8b096a5b74_0_5:notes">
            <a:extLst>
              <a:ext uri="{FF2B5EF4-FFF2-40B4-BE49-F238E27FC236}">
                <a16:creationId xmlns:a16="http://schemas.microsoft.com/office/drawing/2014/main" id="{148B6EBA-E2F7-953E-7BBC-9699F0D235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8b096a5b74_0_5:notes">
            <a:extLst>
              <a:ext uri="{FF2B5EF4-FFF2-40B4-BE49-F238E27FC236}">
                <a16:creationId xmlns:a16="http://schemas.microsoft.com/office/drawing/2014/main" id="{54006750-5A66-D048-1DCC-00EB5F8763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48553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D441D85C-2643-08C4-BAB2-EC546B17B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0f07e3526d_0_63:notes">
            <a:extLst>
              <a:ext uri="{FF2B5EF4-FFF2-40B4-BE49-F238E27FC236}">
                <a16:creationId xmlns:a16="http://schemas.microsoft.com/office/drawing/2014/main" id="{A4F57246-E083-4815-8A7D-309C416CF1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0f07e3526d_0_63:notes">
            <a:extLst>
              <a:ext uri="{FF2B5EF4-FFF2-40B4-BE49-F238E27FC236}">
                <a16:creationId xmlns:a16="http://schemas.microsoft.com/office/drawing/2014/main" id="{B001DDD0-1F27-7B97-6E4E-FDC976F28C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35099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405AB3E7-B999-0029-BDD9-9E0C88D23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8b096a5b74_0_5:notes">
            <a:extLst>
              <a:ext uri="{FF2B5EF4-FFF2-40B4-BE49-F238E27FC236}">
                <a16:creationId xmlns:a16="http://schemas.microsoft.com/office/drawing/2014/main" id="{C8E6D546-DB29-007B-3040-983A3B46D2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8b096a5b74_0_5:notes">
            <a:extLst>
              <a:ext uri="{FF2B5EF4-FFF2-40B4-BE49-F238E27FC236}">
                <a16:creationId xmlns:a16="http://schemas.microsoft.com/office/drawing/2014/main" id="{D4A1DBAC-82CE-914E-ADD3-52E2FC2CCA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4469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2552FF3B-2849-C25F-0075-ACC1030DF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8b096a5b74_0_5:notes">
            <a:extLst>
              <a:ext uri="{FF2B5EF4-FFF2-40B4-BE49-F238E27FC236}">
                <a16:creationId xmlns:a16="http://schemas.microsoft.com/office/drawing/2014/main" id="{16B463C1-9D35-59F7-0131-3E36D5C021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8b096a5b74_0_5:notes">
            <a:extLst>
              <a:ext uri="{FF2B5EF4-FFF2-40B4-BE49-F238E27FC236}">
                <a16:creationId xmlns:a16="http://schemas.microsoft.com/office/drawing/2014/main" id="{87A375F8-5DBE-B000-FD53-45B5E300F1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4168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1AE3CA1C-0246-2021-E9EF-F70B54F6C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0f07e3526d_0_63:notes">
            <a:extLst>
              <a:ext uri="{FF2B5EF4-FFF2-40B4-BE49-F238E27FC236}">
                <a16:creationId xmlns:a16="http://schemas.microsoft.com/office/drawing/2014/main" id="{C3159F92-BFF6-E866-8D1C-08ECCE61E3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0f07e3526d_0_63:notes">
            <a:extLst>
              <a:ext uri="{FF2B5EF4-FFF2-40B4-BE49-F238E27FC236}">
                <a16:creationId xmlns:a16="http://schemas.microsoft.com/office/drawing/2014/main" id="{55177218-4EE7-73C8-2E56-43342DF51D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33097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ff9db0ae54_2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ff9db0ae54_2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93E95D87-39C5-1A1B-4596-E6D9B736F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8b096a5b74_0_5:notes">
            <a:extLst>
              <a:ext uri="{FF2B5EF4-FFF2-40B4-BE49-F238E27FC236}">
                <a16:creationId xmlns:a16="http://schemas.microsoft.com/office/drawing/2014/main" id="{5EE87B4A-96A2-AD2C-CC58-ADE9D033CA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8b096a5b74_0_5:notes">
            <a:extLst>
              <a:ext uri="{FF2B5EF4-FFF2-40B4-BE49-F238E27FC236}">
                <a16:creationId xmlns:a16="http://schemas.microsoft.com/office/drawing/2014/main" id="{32E41604-5742-CF03-58BD-E987E877C4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980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8b096a5b7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8b096a5b7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8b096a5b7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8b096a5b7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B5454A3F-A2A8-F98B-534C-13EB45236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0f07e3526d_0_63:notes">
            <a:extLst>
              <a:ext uri="{FF2B5EF4-FFF2-40B4-BE49-F238E27FC236}">
                <a16:creationId xmlns:a16="http://schemas.microsoft.com/office/drawing/2014/main" id="{6B238477-29B6-2B36-307C-32CF75E6EC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0f07e3526d_0_63:notes">
            <a:extLst>
              <a:ext uri="{FF2B5EF4-FFF2-40B4-BE49-F238E27FC236}">
                <a16:creationId xmlns:a16="http://schemas.microsoft.com/office/drawing/2014/main" id="{D72453FC-3415-DB7F-C42C-3D3F8F594F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4253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8AE05EFF-89B0-2005-2D3D-3289F94C7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0f07e3526d_0_63:notes">
            <a:extLst>
              <a:ext uri="{FF2B5EF4-FFF2-40B4-BE49-F238E27FC236}">
                <a16:creationId xmlns:a16="http://schemas.microsoft.com/office/drawing/2014/main" id="{F0CA44E0-1D97-F0D3-F344-6E2DBBB2AF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0f07e3526d_0_63:notes">
            <a:extLst>
              <a:ext uri="{FF2B5EF4-FFF2-40B4-BE49-F238E27FC236}">
                <a16:creationId xmlns:a16="http://schemas.microsoft.com/office/drawing/2014/main" id="{73917888-8DEB-D5BF-1157-85EF069978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8104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0f07e3526d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0f07e3526d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8AF335EC-2B62-B638-CF31-7E73E7F7C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0f07e3526d_0_63:notes">
            <a:extLst>
              <a:ext uri="{FF2B5EF4-FFF2-40B4-BE49-F238E27FC236}">
                <a16:creationId xmlns:a16="http://schemas.microsoft.com/office/drawing/2014/main" id="{733FCC44-307B-75A5-894D-0DEC4DD946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0f07e3526d_0_63:notes">
            <a:extLst>
              <a:ext uri="{FF2B5EF4-FFF2-40B4-BE49-F238E27FC236}">
                <a16:creationId xmlns:a16="http://schemas.microsoft.com/office/drawing/2014/main" id="{B356894F-693A-B2F7-F607-17E2CAFE23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9783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839600" y="1572575"/>
            <a:ext cx="5464800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3600" b="1" i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 Quality Dashboard</a:t>
            </a:r>
            <a:endParaRPr sz="3600" b="1" i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839600" y="3566025"/>
            <a:ext cx="546480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>
                <a:solidFill>
                  <a:schemeClr val="dk1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201824590 </a:t>
            </a:r>
            <a:r>
              <a:rPr lang="ko-KR" altLang="en-US" dirty="0">
                <a:solidFill>
                  <a:schemeClr val="dk1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조승현</a:t>
            </a:r>
            <a:endParaRPr lang="en-US" altLang="ko-KR" dirty="0">
              <a:solidFill>
                <a:schemeClr val="dk1"/>
              </a:solidFill>
              <a:latin typeface="Orbitron SemiBold"/>
              <a:ea typeface="Orbitron SemiBold"/>
              <a:cs typeface="Orbitron SemiBold"/>
              <a:sym typeface="Orbitron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dk1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WEB APPLICATION PROGRAMMING (062)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solidFill>
                <a:schemeClr val="dk1"/>
              </a:solidFill>
              <a:latin typeface="Orbitron SemiBold"/>
              <a:ea typeface="Orbitron SemiBold"/>
              <a:cs typeface="Orbitron SemiBold"/>
              <a:sym typeface="Orbitron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dk1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2024.11.19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Orbitron SemiBold"/>
              <a:ea typeface="Orbitron SemiBold"/>
              <a:cs typeface="Orbitron SemiBold"/>
              <a:sym typeface="Orbitron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id="{1BA0FA70-D8CD-23E1-34F6-01D3146D9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>
            <a:extLst>
              <a:ext uri="{FF2B5EF4-FFF2-40B4-BE49-F238E27FC236}">
                <a16:creationId xmlns:a16="http://schemas.microsoft.com/office/drawing/2014/main" id="{E1AF5B35-D111-550C-5B23-7D6961AED92D}"/>
              </a:ext>
            </a:extLst>
          </p:cNvPr>
          <p:cNvSpPr txBox="1"/>
          <p:nvPr/>
        </p:nvSpPr>
        <p:spPr>
          <a:xfrm>
            <a:off x="1839600" y="230438"/>
            <a:ext cx="54648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3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 Layout Details (3/3)</a:t>
            </a:r>
            <a:endParaRPr sz="3200" b="1" i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Google Shape;99;p20">
            <a:extLst>
              <a:ext uri="{FF2B5EF4-FFF2-40B4-BE49-F238E27FC236}">
                <a16:creationId xmlns:a16="http://schemas.microsoft.com/office/drawing/2014/main" id="{A6186CDE-61D5-0837-04ED-FC53355F0860}"/>
              </a:ext>
            </a:extLst>
          </p:cNvPr>
          <p:cNvSpPr txBox="1"/>
          <p:nvPr/>
        </p:nvSpPr>
        <p:spPr>
          <a:xfrm>
            <a:off x="889575" y="1032897"/>
            <a:ext cx="7150800" cy="1877407"/>
          </a:xfrm>
          <a:prstGeom prst="rect">
            <a:avLst/>
          </a:prstGeom>
          <a:noFill/>
          <a:ln>
            <a:noFill/>
          </a:ln>
          <a:effectLst>
            <a:outerShdw blurRad="971550" dist="209550" dir="1980000" algn="bl" rotWithShape="0">
              <a:srgbClr val="000000">
                <a:alpha val="88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200" b="1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(actions)</a:t>
            </a:r>
            <a:br>
              <a:rPr lang="en-US" sz="2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en-US" sz="2200" b="1" i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200" b="1" i="1" dirty="0">
                <a:solidFill>
                  <a:srgbClr val="92D0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Fetching data</a:t>
            </a:r>
          </a:p>
          <a:p>
            <a:pPr marL="444500" lvl="1" indent="-34290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200" b="1" i="1" u="sng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Openweather</a:t>
            </a:r>
            <a:r>
              <a:rPr lang="en-US" sz="2200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API</a:t>
            </a:r>
            <a:r>
              <a:rPr lang="en-US" sz="22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2200" b="1" i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Ajax</a:t>
            </a:r>
            <a:r>
              <a:rPr lang="en-US" sz="22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2200" b="1" i="1" u="sng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JQuery</a:t>
            </a:r>
            <a:endParaRPr lang="en-US" sz="2200" b="1" u="sng" dirty="0">
              <a:solidFill>
                <a:schemeClr val="accent6">
                  <a:lumMod val="60000"/>
                  <a:lumOff val="40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588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+mj-lt"/>
              <a:buAutoNum type="arabicPeriod"/>
            </a:pPr>
            <a:endParaRPr sz="22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8CD971-D587-1B7B-6550-DE256B738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854" y="2708046"/>
            <a:ext cx="5914292" cy="211123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82466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id="{E65E8488-D5F6-681E-2AC1-9BBBB503F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>
            <a:extLst>
              <a:ext uri="{FF2B5EF4-FFF2-40B4-BE49-F238E27FC236}">
                <a16:creationId xmlns:a16="http://schemas.microsoft.com/office/drawing/2014/main" id="{CCD17AEC-5FF5-8962-7FA0-6021D9CE20DC}"/>
              </a:ext>
            </a:extLst>
          </p:cNvPr>
          <p:cNvSpPr txBox="1"/>
          <p:nvPr/>
        </p:nvSpPr>
        <p:spPr>
          <a:xfrm>
            <a:off x="1839600" y="230438"/>
            <a:ext cx="54648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3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 Layout Details (3/3)</a:t>
            </a:r>
            <a:endParaRPr sz="3200" b="1" i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Google Shape;99;p20">
            <a:extLst>
              <a:ext uri="{FF2B5EF4-FFF2-40B4-BE49-F238E27FC236}">
                <a16:creationId xmlns:a16="http://schemas.microsoft.com/office/drawing/2014/main" id="{7D893D45-226F-DAE0-9122-586CAFF3A68D}"/>
              </a:ext>
            </a:extLst>
          </p:cNvPr>
          <p:cNvSpPr txBox="1"/>
          <p:nvPr/>
        </p:nvSpPr>
        <p:spPr>
          <a:xfrm>
            <a:off x="889575" y="1032897"/>
            <a:ext cx="7150800" cy="1538853"/>
          </a:xfrm>
          <a:prstGeom prst="rect">
            <a:avLst/>
          </a:prstGeom>
          <a:noFill/>
          <a:ln>
            <a:noFill/>
          </a:ln>
          <a:effectLst>
            <a:outerShdw blurRad="971550" dist="209550" dir="1980000" algn="bl" rotWithShape="0">
              <a:srgbClr val="000000">
                <a:alpha val="88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200" b="1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(actions)</a:t>
            </a:r>
            <a:br>
              <a:rPr lang="en-US" sz="2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en-US" sz="2200" b="1" i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200" b="1" i="1" dirty="0">
                <a:solidFill>
                  <a:srgbClr val="92D0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Rendering</a:t>
            </a:r>
          </a:p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200" b="1" i="1" u="sng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JQuery</a:t>
            </a:r>
            <a:endParaRPr lang="en-US" sz="2200" b="1" i="1" u="sng" dirty="0">
              <a:solidFill>
                <a:schemeClr val="accent6">
                  <a:lumMod val="60000"/>
                  <a:lumOff val="40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4AAF62-08ED-AFCD-7AAF-3D4083376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713" y="1875418"/>
            <a:ext cx="5757839" cy="300687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75201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7FC1B214-ED2E-2A70-EAB9-A1C2A5570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>
            <a:extLst>
              <a:ext uri="{FF2B5EF4-FFF2-40B4-BE49-F238E27FC236}">
                <a16:creationId xmlns:a16="http://schemas.microsoft.com/office/drawing/2014/main" id="{DDC4FB1C-4CE0-F9A5-3962-47CB345ADE3F}"/>
              </a:ext>
            </a:extLst>
          </p:cNvPr>
          <p:cNvSpPr txBox="1"/>
          <p:nvPr/>
        </p:nvSpPr>
        <p:spPr>
          <a:xfrm>
            <a:off x="1839600" y="2196277"/>
            <a:ext cx="54648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3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Key Features</a:t>
            </a:r>
            <a:endParaRPr sz="3200" b="1" i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70088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id="{3D58CE69-B425-47DF-9740-7955F11B7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>
            <a:extLst>
              <a:ext uri="{FF2B5EF4-FFF2-40B4-BE49-F238E27FC236}">
                <a16:creationId xmlns:a16="http://schemas.microsoft.com/office/drawing/2014/main" id="{82D2116E-42E3-8D68-A05C-FDC86E35BE35}"/>
              </a:ext>
            </a:extLst>
          </p:cNvPr>
          <p:cNvSpPr txBox="1"/>
          <p:nvPr/>
        </p:nvSpPr>
        <p:spPr>
          <a:xfrm>
            <a:off x="1839600" y="230438"/>
            <a:ext cx="54648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3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Key Features</a:t>
            </a:r>
            <a:r>
              <a:rPr lang="ko-KR" altLang="en-US" sz="3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altLang="ko-KR" sz="3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(1/2)</a:t>
            </a:r>
            <a:endParaRPr sz="3200" b="1" i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Google Shape;99;p20">
            <a:extLst>
              <a:ext uri="{FF2B5EF4-FFF2-40B4-BE49-F238E27FC236}">
                <a16:creationId xmlns:a16="http://schemas.microsoft.com/office/drawing/2014/main" id="{D982C364-9CB8-DE81-E053-D82418D8F020}"/>
              </a:ext>
            </a:extLst>
          </p:cNvPr>
          <p:cNvSpPr txBox="1"/>
          <p:nvPr/>
        </p:nvSpPr>
        <p:spPr>
          <a:xfrm>
            <a:off x="889575" y="1032897"/>
            <a:ext cx="7150800" cy="861744"/>
          </a:xfrm>
          <a:prstGeom prst="rect">
            <a:avLst/>
          </a:prstGeom>
          <a:noFill/>
          <a:ln>
            <a:noFill/>
          </a:ln>
          <a:effectLst>
            <a:outerShdw blurRad="971550" dist="209550" dir="1980000" algn="bl" rotWithShape="0">
              <a:srgbClr val="000000">
                <a:alpha val="88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Real-time Air Quality Data from ‘city’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endParaRPr lang="en-US" sz="22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DA8857-3C78-E3EF-97BF-90D8C651D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146" y="1546963"/>
            <a:ext cx="6277708" cy="3403793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058801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id="{17BAD2A1-BCDA-F3DE-64A0-4BB557F0D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>
            <a:extLst>
              <a:ext uri="{FF2B5EF4-FFF2-40B4-BE49-F238E27FC236}">
                <a16:creationId xmlns:a16="http://schemas.microsoft.com/office/drawing/2014/main" id="{BB221642-F31B-7C66-D061-14B884FA7904}"/>
              </a:ext>
            </a:extLst>
          </p:cNvPr>
          <p:cNvSpPr txBox="1"/>
          <p:nvPr/>
        </p:nvSpPr>
        <p:spPr>
          <a:xfrm>
            <a:off x="1839600" y="230438"/>
            <a:ext cx="54648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3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Key Features</a:t>
            </a:r>
            <a:r>
              <a:rPr lang="ko-KR" altLang="en-US" sz="3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altLang="ko-KR" sz="3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(1/2)</a:t>
            </a:r>
            <a:endParaRPr sz="3200" b="1" i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Google Shape;99;p20">
            <a:extLst>
              <a:ext uri="{FF2B5EF4-FFF2-40B4-BE49-F238E27FC236}">
                <a16:creationId xmlns:a16="http://schemas.microsoft.com/office/drawing/2014/main" id="{DFB62CC6-CBFF-D18E-86EE-DD576B6383D6}"/>
              </a:ext>
            </a:extLst>
          </p:cNvPr>
          <p:cNvSpPr txBox="1"/>
          <p:nvPr/>
        </p:nvSpPr>
        <p:spPr>
          <a:xfrm>
            <a:off x="889575" y="1032897"/>
            <a:ext cx="7150800" cy="3816399"/>
          </a:xfrm>
          <a:prstGeom prst="rect">
            <a:avLst/>
          </a:prstGeom>
          <a:noFill/>
          <a:ln>
            <a:noFill/>
          </a:ln>
          <a:effectLst>
            <a:outerShdw blurRad="971550" dist="209550" dir="1980000" algn="bl" rotWithShape="0">
              <a:srgbClr val="000000">
                <a:alpha val="88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Real-time Air Quality Data from ‘city’</a:t>
            </a:r>
          </a:p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Displays up-to-date information for a selected city</a:t>
            </a:r>
          </a:p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sz="2000" i="1" dirty="0">
              <a:solidFill>
                <a:schemeClr val="accent6">
                  <a:lumMod val="60000"/>
                  <a:lumOff val="40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Displays various air quality indicators visually, using different colors for easy distinction.</a:t>
            </a:r>
          </a:p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sz="2000" i="1" dirty="0">
              <a:solidFill>
                <a:schemeClr val="accent6">
                  <a:lumMod val="60000"/>
                  <a:lumOff val="40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Displays intuitive air quality grades using text colors and emojis, enabling quick and easy assessment of air quality.</a:t>
            </a:r>
          </a:p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sz="2000" i="1" dirty="0">
              <a:solidFill>
                <a:schemeClr val="accent6">
                  <a:lumMod val="60000"/>
                  <a:lumOff val="40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Allows users to search for city names and check the air quality status of multiple cities.</a:t>
            </a:r>
          </a:p>
        </p:txBody>
      </p:sp>
    </p:spTree>
    <p:extLst>
      <p:ext uri="{BB962C8B-B14F-4D97-AF65-F5344CB8AC3E}">
        <p14:creationId xmlns:p14="http://schemas.microsoft.com/office/powerpoint/2010/main" val="669083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id="{0609F4CD-DED1-F9D3-59D2-C2D289A8A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>
            <a:extLst>
              <a:ext uri="{FF2B5EF4-FFF2-40B4-BE49-F238E27FC236}">
                <a16:creationId xmlns:a16="http://schemas.microsoft.com/office/drawing/2014/main" id="{D146EBC7-73F8-2CB7-677F-97135151B52B}"/>
              </a:ext>
            </a:extLst>
          </p:cNvPr>
          <p:cNvSpPr txBox="1"/>
          <p:nvPr/>
        </p:nvSpPr>
        <p:spPr>
          <a:xfrm>
            <a:off x="1839600" y="230438"/>
            <a:ext cx="54648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3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Key Features</a:t>
            </a:r>
            <a:r>
              <a:rPr lang="ko-KR" altLang="en-US" sz="3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altLang="ko-KR" sz="3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(2/2)</a:t>
            </a:r>
            <a:endParaRPr sz="3200" b="1" i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Google Shape;99;p20">
            <a:extLst>
              <a:ext uri="{FF2B5EF4-FFF2-40B4-BE49-F238E27FC236}">
                <a16:creationId xmlns:a16="http://schemas.microsoft.com/office/drawing/2014/main" id="{51D76513-E97D-A12F-F9AB-C44318A9D0E1}"/>
              </a:ext>
            </a:extLst>
          </p:cNvPr>
          <p:cNvSpPr txBox="1"/>
          <p:nvPr/>
        </p:nvSpPr>
        <p:spPr>
          <a:xfrm>
            <a:off x="889575" y="1032897"/>
            <a:ext cx="7150800" cy="523190"/>
          </a:xfrm>
          <a:prstGeom prst="rect">
            <a:avLst/>
          </a:prstGeom>
          <a:noFill/>
          <a:ln>
            <a:noFill/>
          </a:ln>
          <a:effectLst>
            <a:outerShdw blurRad="971550" dist="209550" dir="1980000" algn="bl" rotWithShape="0">
              <a:srgbClr val="000000">
                <a:alpha val="88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Visualize Air Quality Data in various charts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95C10C-85C4-B633-8D4B-BA19D821E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327" y="1532745"/>
            <a:ext cx="4557346" cy="341801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746112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id="{D8DD96B3-697D-BC2F-E1E0-346D151C2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>
            <a:extLst>
              <a:ext uri="{FF2B5EF4-FFF2-40B4-BE49-F238E27FC236}">
                <a16:creationId xmlns:a16="http://schemas.microsoft.com/office/drawing/2014/main" id="{0B1997FD-3437-4BD0-603C-AE5CAFBAD083}"/>
              </a:ext>
            </a:extLst>
          </p:cNvPr>
          <p:cNvSpPr txBox="1"/>
          <p:nvPr/>
        </p:nvSpPr>
        <p:spPr>
          <a:xfrm>
            <a:off x="1839600" y="230438"/>
            <a:ext cx="54648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3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Key Features</a:t>
            </a:r>
            <a:r>
              <a:rPr lang="ko-KR" altLang="en-US" sz="3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altLang="ko-KR" sz="3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(2/2)</a:t>
            </a:r>
            <a:endParaRPr sz="3200" b="1" i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Google Shape;99;p20">
            <a:extLst>
              <a:ext uri="{FF2B5EF4-FFF2-40B4-BE49-F238E27FC236}">
                <a16:creationId xmlns:a16="http://schemas.microsoft.com/office/drawing/2014/main" id="{DD3A6A3A-EA19-AD46-4652-82FA271A024D}"/>
              </a:ext>
            </a:extLst>
          </p:cNvPr>
          <p:cNvSpPr txBox="1"/>
          <p:nvPr/>
        </p:nvSpPr>
        <p:spPr>
          <a:xfrm>
            <a:off x="889575" y="896214"/>
            <a:ext cx="7150800" cy="3939510"/>
          </a:xfrm>
          <a:prstGeom prst="rect">
            <a:avLst/>
          </a:prstGeom>
          <a:noFill/>
          <a:ln>
            <a:noFill/>
          </a:ln>
          <a:effectLst>
            <a:outerShdw blurRad="971550" dist="209550" dir="1980000" algn="bl" rotWithShape="0">
              <a:srgbClr val="000000">
                <a:alpha val="88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Visualize Air Quality Data in various charts</a:t>
            </a:r>
          </a:p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sz="22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Displays temperature, humidity, and pollutant data through interactive graphs for a selected city.</a:t>
            </a:r>
          </a:p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2000" i="1" dirty="0">
              <a:solidFill>
                <a:schemeClr val="accent6">
                  <a:lumMod val="60000"/>
                  <a:lumOff val="40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Visualizes trends and variations in air quality metrics like PM2.5, CO2, and other pollutants using color-coded bar charts.</a:t>
            </a:r>
          </a:p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2000" i="1" dirty="0">
              <a:solidFill>
                <a:schemeClr val="accent6">
                  <a:lumMod val="60000"/>
                  <a:lumOff val="40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000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Allows users to upload CSV files for additional analysis and integrates weather conditions like rain, clouds, and sunny days in a pie chart.</a:t>
            </a:r>
            <a:endParaRPr lang="en-US" sz="20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35312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6669B7B1-FB15-1B62-DDA2-6C77B754C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>
            <a:extLst>
              <a:ext uri="{FF2B5EF4-FFF2-40B4-BE49-F238E27FC236}">
                <a16:creationId xmlns:a16="http://schemas.microsoft.com/office/drawing/2014/main" id="{79481A69-DCC0-B851-09F6-3EC1AEA6611E}"/>
              </a:ext>
            </a:extLst>
          </p:cNvPr>
          <p:cNvSpPr txBox="1"/>
          <p:nvPr/>
        </p:nvSpPr>
        <p:spPr>
          <a:xfrm>
            <a:off x="1839600" y="2196277"/>
            <a:ext cx="54648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3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Libraries used</a:t>
            </a:r>
            <a:endParaRPr sz="3200" b="1" i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682982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id="{55E7AE5C-5896-C2C3-25F8-BD6F19873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>
            <a:extLst>
              <a:ext uri="{FF2B5EF4-FFF2-40B4-BE49-F238E27FC236}">
                <a16:creationId xmlns:a16="http://schemas.microsoft.com/office/drawing/2014/main" id="{23B354E8-69BF-25ED-7ADA-87C09975E79B}"/>
              </a:ext>
            </a:extLst>
          </p:cNvPr>
          <p:cNvSpPr txBox="1"/>
          <p:nvPr/>
        </p:nvSpPr>
        <p:spPr>
          <a:xfrm>
            <a:off x="1839600" y="230438"/>
            <a:ext cx="54648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3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Libraries &amp; API used</a:t>
            </a:r>
            <a:endParaRPr sz="3200" b="1" i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Google Shape;99;p20">
            <a:extLst>
              <a:ext uri="{FF2B5EF4-FFF2-40B4-BE49-F238E27FC236}">
                <a16:creationId xmlns:a16="http://schemas.microsoft.com/office/drawing/2014/main" id="{DF05B0B8-18A0-0CA6-4FCE-9C8009BD6A4C}"/>
              </a:ext>
            </a:extLst>
          </p:cNvPr>
          <p:cNvSpPr txBox="1"/>
          <p:nvPr/>
        </p:nvSpPr>
        <p:spPr>
          <a:xfrm>
            <a:off x="673387" y="1258381"/>
            <a:ext cx="7797225" cy="3508623"/>
          </a:xfrm>
          <a:prstGeom prst="rect">
            <a:avLst/>
          </a:prstGeom>
          <a:noFill/>
          <a:ln>
            <a:noFill/>
          </a:ln>
          <a:effectLst>
            <a:outerShdw blurRad="971550" dist="209550" dir="1980000" algn="bl" rotWithShape="0">
              <a:srgbClr val="000000">
                <a:alpha val="88000"/>
              </a:srgbClr>
            </a:outerShdw>
          </a:effectLst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Bootstrap 5 </a:t>
            </a:r>
            <a:r>
              <a:rPr lang="en-US" sz="18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For responsive styling and layout.</a:t>
            </a:r>
          </a:p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sz="18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Chart.js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For creating dynamic charts to visualize temperature, humidity, and pollutant data.</a:t>
            </a:r>
          </a:p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sz="18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jQuery</a:t>
            </a:r>
            <a:r>
              <a:rPr lang="en-US" sz="18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To manage DOM manipulation and handle API requests.</a:t>
            </a:r>
          </a:p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sz="18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b="1" dirty="0" err="1">
                <a:solidFill>
                  <a:srgbClr val="92D0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Moment.js</a:t>
            </a:r>
            <a:r>
              <a:rPr lang="en-US" sz="1800" b="1" dirty="0">
                <a:solidFill>
                  <a:srgbClr val="92D0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For date formatting.</a:t>
            </a:r>
          </a:p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sz="18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b="1" dirty="0" err="1">
                <a:solidFill>
                  <a:srgbClr val="92D0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PapaParse</a:t>
            </a:r>
            <a:r>
              <a:rPr lang="en-US" sz="1800" b="1" dirty="0">
                <a:solidFill>
                  <a:srgbClr val="92D0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For parsing CSV files to provide custom data.</a:t>
            </a:r>
          </a:p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sz="18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b="1" dirty="0" err="1">
                <a:solidFill>
                  <a:schemeClr val="accent4">
                    <a:lumMod val="7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OpenWeather</a:t>
            </a:r>
            <a:r>
              <a:rPr lang="en-US" sz="1800" b="1" dirty="0">
                <a:solidFill>
                  <a:schemeClr val="accent4">
                    <a:lumMod val="7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API </a:t>
            </a:r>
            <a:r>
              <a:rPr lang="en-US" sz="18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To fetch real-time weather and pollution data.</a:t>
            </a:r>
          </a:p>
        </p:txBody>
      </p:sp>
    </p:spTree>
    <p:extLst>
      <p:ext uri="{BB962C8B-B14F-4D97-AF65-F5344CB8AC3E}">
        <p14:creationId xmlns:p14="http://schemas.microsoft.com/office/powerpoint/2010/main" val="4059720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481845D0-D2BA-826E-534D-8BFB783C5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>
            <a:extLst>
              <a:ext uri="{FF2B5EF4-FFF2-40B4-BE49-F238E27FC236}">
                <a16:creationId xmlns:a16="http://schemas.microsoft.com/office/drawing/2014/main" id="{C5CB0111-9DE0-B9FB-D58F-51777BF7197D}"/>
              </a:ext>
            </a:extLst>
          </p:cNvPr>
          <p:cNvSpPr txBox="1"/>
          <p:nvPr/>
        </p:nvSpPr>
        <p:spPr>
          <a:xfrm>
            <a:off x="1839600" y="2196277"/>
            <a:ext cx="54648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3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TODO</a:t>
            </a:r>
            <a:endParaRPr sz="3200" b="1" i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173109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42C766C6-2A9F-BD4E-1A56-F78833D18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>
            <a:extLst>
              <a:ext uri="{FF2B5EF4-FFF2-40B4-BE49-F238E27FC236}">
                <a16:creationId xmlns:a16="http://schemas.microsoft.com/office/drawing/2014/main" id="{E8B0C19B-2158-815A-FF9E-749F98D4AC8C}"/>
              </a:ext>
            </a:extLst>
          </p:cNvPr>
          <p:cNvSpPr txBox="1"/>
          <p:nvPr/>
        </p:nvSpPr>
        <p:spPr>
          <a:xfrm>
            <a:off x="1839600" y="2196277"/>
            <a:ext cx="54648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3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Demo</a:t>
            </a:r>
            <a:endParaRPr sz="3200" b="1" i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26479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id="{471D3B26-2546-54E1-6F42-F491A8965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>
            <a:extLst>
              <a:ext uri="{FF2B5EF4-FFF2-40B4-BE49-F238E27FC236}">
                <a16:creationId xmlns:a16="http://schemas.microsoft.com/office/drawing/2014/main" id="{E55421D1-8F1D-3F9E-428E-D04F5A37864C}"/>
              </a:ext>
            </a:extLst>
          </p:cNvPr>
          <p:cNvSpPr txBox="1"/>
          <p:nvPr/>
        </p:nvSpPr>
        <p:spPr>
          <a:xfrm>
            <a:off x="1839600" y="230438"/>
            <a:ext cx="54648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3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TODO</a:t>
            </a:r>
            <a:endParaRPr sz="3200" b="1" i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Google Shape;99;p20">
            <a:extLst>
              <a:ext uri="{FF2B5EF4-FFF2-40B4-BE49-F238E27FC236}">
                <a16:creationId xmlns:a16="http://schemas.microsoft.com/office/drawing/2014/main" id="{CE41E926-9392-3AAC-B475-639C7260D575}"/>
              </a:ext>
            </a:extLst>
          </p:cNvPr>
          <p:cNvSpPr txBox="1"/>
          <p:nvPr/>
        </p:nvSpPr>
        <p:spPr>
          <a:xfrm>
            <a:off x="304800" y="964545"/>
            <a:ext cx="8686799" cy="3908732"/>
          </a:xfrm>
          <a:prstGeom prst="rect">
            <a:avLst/>
          </a:prstGeom>
          <a:noFill/>
          <a:ln>
            <a:noFill/>
          </a:ln>
          <a:effectLst>
            <a:outerShdw blurRad="971550" dist="209550" dir="1980000" algn="bl" rotWithShape="0">
              <a:srgbClr val="000000">
                <a:alpha val="88000"/>
              </a:srgbClr>
            </a:outerShdw>
          </a:effectLst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Rank countries based on air quality scores </a:t>
            </a:r>
          </a:p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a leaderboard that ranks countries by their air quality to add an engaging, competitive aspect for users (gamification).</a:t>
            </a:r>
          </a:p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sz="18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Improve UX for enhanced user interaction </a:t>
            </a:r>
          </a:p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 the interface more intuitive, add helpful tooltips, and ensure smooth transitions for an overall better user experience.</a:t>
            </a:r>
          </a:p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sz="18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Devise a solution to provide the service without exposing the API_KEY </a:t>
            </a:r>
          </a:p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Explore ways to securely store and manage the API_KEY to prevent unauthorized access, such as using a backend proxy or serverless functions.</a:t>
            </a:r>
          </a:p>
        </p:txBody>
      </p:sp>
    </p:spTree>
    <p:extLst>
      <p:ext uri="{BB962C8B-B14F-4D97-AF65-F5344CB8AC3E}">
        <p14:creationId xmlns:p14="http://schemas.microsoft.com/office/powerpoint/2010/main" val="1581878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3"/>
          <p:cNvSpPr txBox="1"/>
          <p:nvPr/>
        </p:nvSpPr>
        <p:spPr>
          <a:xfrm>
            <a:off x="1839600" y="1501950"/>
            <a:ext cx="5464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3500" dirty="0">
                <a:solidFill>
                  <a:schemeClr val="dk1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Thank you</a:t>
            </a:r>
            <a:endParaRPr dirty="0">
              <a:solidFill>
                <a:schemeClr val="dk1"/>
              </a:solidFill>
              <a:latin typeface="Orbitron SemiBold"/>
              <a:ea typeface="Orbitron SemiBold"/>
              <a:cs typeface="Orbitron SemiBold"/>
              <a:sym typeface="Orbitron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754A1450-8C07-2C77-23AC-8755F2109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화면 기록 2024-11-20 오전 12.13.23">
            <a:hlinkClick r:id="" action="ppaction://media"/>
            <a:extLst>
              <a:ext uri="{FF2B5EF4-FFF2-40B4-BE49-F238E27FC236}">
                <a16:creationId xmlns:a16="http://schemas.microsoft.com/office/drawing/2014/main" id="{C5111A84-F2EF-D786-A0A6-4D903A8C01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9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/>
        </p:nvSpPr>
        <p:spPr>
          <a:xfrm>
            <a:off x="1839600" y="586050"/>
            <a:ext cx="546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Table Of Contents</a:t>
            </a:r>
            <a:endParaRPr sz="28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" name="Google Shape;73;p16"/>
          <p:cNvSpPr txBox="1"/>
          <p:nvPr/>
        </p:nvSpPr>
        <p:spPr>
          <a:xfrm>
            <a:off x="1839600" y="1855200"/>
            <a:ext cx="5464800" cy="2769959"/>
          </a:xfrm>
          <a:prstGeom prst="rect">
            <a:avLst/>
          </a:prstGeom>
          <a:noFill/>
          <a:ln>
            <a:noFill/>
          </a:ln>
          <a:effectLst>
            <a:outerShdw blurRad="971550" dist="209550" dir="1980000" algn="bl" rotWithShape="0">
              <a:srgbClr val="000000">
                <a:alpha val="88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 </a:t>
            </a:r>
            <a:r>
              <a:rPr lang="en-US" altLang="ko" sz="24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Layout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Key Features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 Libraries used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 TODO</a:t>
            </a:r>
            <a:endParaRPr sz="24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/>
        </p:nvSpPr>
        <p:spPr>
          <a:xfrm>
            <a:off x="1839600" y="2196277"/>
            <a:ext cx="54648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3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Layout</a:t>
            </a:r>
            <a:endParaRPr sz="3200" b="1" i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id="{93C22DC3-1197-AE83-E61D-AAB606CB3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>
            <a:extLst>
              <a:ext uri="{FF2B5EF4-FFF2-40B4-BE49-F238E27FC236}">
                <a16:creationId xmlns:a16="http://schemas.microsoft.com/office/drawing/2014/main" id="{60E13FCB-5354-4BF0-F173-15AC2A5DC056}"/>
              </a:ext>
            </a:extLst>
          </p:cNvPr>
          <p:cNvSpPr txBox="1"/>
          <p:nvPr/>
        </p:nvSpPr>
        <p:spPr>
          <a:xfrm>
            <a:off x="1839600" y="230438"/>
            <a:ext cx="54648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3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 File Layout</a:t>
            </a:r>
            <a:endParaRPr sz="3200" b="1" i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A36C95-803D-0C1E-8C41-BA07B2811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300" y="1193327"/>
            <a:ext cx="4089400" cy="33655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5D9A7D1-D0A7-0CF5-A856-6197154946DF}"/>
              </a:ext>
            </a:extLst>
          </p:cNvPr>
          <p:cNvSpPr/>
          <p:nvPr/>
        </p:nvSpPr>
        <p:spPr>
          <a:xfrm>
            <a:off x="2976664" y="2821021"/>
            <a:ext cx="2587557" cy="1070043"/>
          </a:xfrm>
          <a:prstGeom prst="rect">
            <a:avLst/>
          </a:prstGeom>
          <a:noFill/>
          <a:ln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276969-0E27-4A51-5B01-CCC8193C6A64}"/>
              </a:ext>
            </a:extLst>
          </p:cNvPr>
          <p:cNvSpPr/>
          <p:nvPr/>
        </p:nvSpPr>
        <p:spPr>
          <a:xfrm>
            <a:off x="2976664" y="2616740"/>
            <a:ext cx="2587557" cy="204281"/>
          </a:xfrm>
          <a:prstGeom prst="rect">
            <a:avLst/>
          </a:prstGeom>
          <a:noFill/>
          <a:ln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9C6EF1-4C53-49A1-99B7-5CB7D70A1EFF}"/>
              </a:ext>
            </a:extLst>
          </p:cNvPr>
          <p:cNvSpPr/>
          <p:nvPr/>
        </p:nvSpPr>
        <p:spPr>
          <a:xfrm>
            <a:off x="2976664" y="2120631"/>
            <a:ext cx="2587557" cy="313349"/>
          </a:xfrm>
          <a:prstGeom prst="rect">
            <a:avLst/>
          </a:prstGeom>
          <a:noFill/>
          <a:ln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931668-EBA3-CB6E-9B9A-5C04488D0BBB}"/>
              </a:ext>
            </a:extLst>
          </p:cNvPr>
          <p:cNvSpPr txBox="1"/>
          <p:nvPr/>
        </p:nvSpPr>
        <p:spPr>
          <a:xfrm>
            <a:off x="5631909" y="2120631"/>
            <a:ext cx="439544" cy="276999"/>
          </a:xfrm>
          <a:prstGeom prst="rect">
            <a:avLst/>
          </a:prstGeom>
          <a:solidFill>
            <a:schemeClr val="tx1">
              <a:lumMod val="65000"/>
            </a:schemeClr>
          </a:solidFill>
          <a:ln w="12700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1200" b="1" dirty="0" err="1">
                <a:solidFill>
                  <a:schemeClr val="accent6"/>
                </a:solidFill>
              </a:rPr>
              <a:t>css</a:t>
            </a:r>
            <a:endParaRPr kumimoji="1" lang="ko-KR" altLang="en-US" sz="1200" b="1" dirty="0">
              <a:solidFill>
                <a:schemeClr val="accent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678305-5879-6CC5-03C8-6D66CC5BF537}"/>
              </a:ext>
            </a:extLst>
          </p:cNvPr>
          <p:cNvSpPr txBox="1"/>
          <p:nvPr/>
        </p:nvSpPr>
        <p:spPr>
          <a:xfrm>
            <a:off x="5631909" y="2558376"/>
            <a:ext cx="510076" cy="276999"/>
          </a:xfrm>
          <a:prstGeom prst="rect">
            <a:avLst/>
          </a:prstGeom>
          <a:solidFill>
            <a:schemeClr val="tx1">
              <a:lumMod val="65000"/>
            </a:schemeClr>
          </a:solidFill>
          <a:ln w="12700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1200" b="1" dirty="0">
                <a:solidFill>
                  <a:schemeClr val="accent6"/>
                </a:solidFill>
              </a:rPr>
              <a:t>html</a:t>
            </a:r>
            <a:endParaRPr kumimoji="1" lang="ko-KR" altLang="en-US" sz="1200" b="1" dirty="0">
              <a:solidFill>
                <a:schemeClr val="accent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4943FC-21ED-74C0-FFAF-662B251B8018}"/>
              </a:ext>
            </a:extLst>
          </p:cNvPr>
          <p:cNvSpPr txBox="1"/>
          <p:nvPr/>
        </p:nvSpPr>
        <p:spPr>
          <a:xfrm>
            <a:off x="5631909" y="3210130"/>
            <a:ext cx="372218" cy="276999"/>
          </a:xfrm>
          <a:prstGeom prst="rect">
            <a:avLst/>
          </a:prstGeom>
          <a:solidFill>
            <a:schemeClr val="tx1">
              <a:lumMod val="65000"/>
            </a:schemeClr>
          </a:solidFill>
          <a:ln w="12700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1200" b="1" dirty="0">
                <a:solidFill>
                  <a:schemeClr val="accent6"/>
                </a:solidFill>
              </a:rPr>
              <a:t>JS</a:t>
            </a:r>
            <a:endParaRPr kumimoji="1" lang="ko-KR" altLang="en-US" sz="12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634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id="{B4802493-3231-FEA5-9DDF-A8441CAD6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>
            <a:extLst>
              <a:ext uri="{FF2B5EF4-FFF2-40B4-BE49-F238E27FC236}">
                <a16:creationId xmlns:a16="http://schemas.microsoft.com/office/drawing/2014/main" id="{4472994C-78CA-B0FF-7FB4-472BC19E4951}"/>
              </a:ext>
            </a:extLst>
          </p:cNvPr>
          <p:cNvSpPr txBox="1"/>
          <p:nvPr/>
        </p:nvSpPr>
        <p:spPr>
          <a:xfrm>
            <a:off x="1839600" y="230438"/>
            <a:ext cx="54648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3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 Layout Details (1/3)</a:t>
            </a:r>
            <a:endParaRPr sz="3200" b="1" i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Google Shape;99;p20">
            <a:extLst>
              <a:ext uri="{FF2B5EF4-FFF2-40B4-BE49-F238E27FC236}">
                <a16:creationId xmlns:a16="http://schemas.microsoft.com/office/drawing/2014/main" id="{153D9A4D-DC8E-E778-71ED-24B1BB7C34E1}"/>
              </a:ext>
            </a:extLst>
          </p:cNvPr>
          <p:cNvSpPr txBox="1"/>
          <p:nvPr/>
        </p:nvSpPr>
        <p:spPr>
          <a:xfrm>
            <a:off x="889575" y="981383"/>
            <a:ext cx="7150800" cy="4247286"/>
          </a:xfrm>
          <a:prstGeom prst="rect">
            <a:avLst/>
          </a:prstGeom>
          <a:noFill/>
          <a:ln>
            <a:noFill/>
          </a:ln>
          <a:effectLst>
            <a:outerShdw blurRad="971550" dist="209550" dir="1980000" algn="bl" rotWithShape="0">
              <a:srgbClr val="000000">
                <a:alpha val="88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HTML (structure)</a:t>
            </a:r>
          </a:p>
          <a:p>
            <a:pPr marL="444500" lvl="1" indent="-34290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sz="22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44500" lvl="4" indent="-34290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2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Header</a:t>
            </a:r>
          </a:p>
          <a:p>
            <a:pPr marL="444500" lvl="4" indent="-34290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sz="2200" b="1" i="1" dirty="0">
              <a:solidFill>
                <a:schemeClr val="accent6">
                  <a:lumMod val="60000"/>
                  <a:lumOff val="40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44500" lvl="4" indent="-34290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2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Nav</a:t>
            </a:r>
          </a:p>
          <a:p>
            <a:pPr marL="444500" lvl="4" indent="-34290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sz="2200" b="1" i="1" dirty="0">
              <a:solidFill>
                <a:schemeClr val="accent6">
                  <a:lumMod val="60000"/>
                  <a:lumOff val="40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44500" lvl="4" indent="-34290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2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Main</a:t>
            </a:r>
          </a:p>
          <a:p>
            <a:pPr marL="444500" lvl="5" indent="-34290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2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section (1)</a:t>
            </a:r>
          </a:p>
          <a:p>
            <a:pPr marL="444500" lvl="5" indent="-34290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2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section (2)</a:t>
            </a:r>
          </a:p>
          <a:p>
            <a:pPr marL="444500" lvl="4" indent="-34290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sz="2200" b="1" i="1" dirty="0">
              <a:solidFill>
                <a:schemeClr val="accent6">
                  <a:lumMod val="60000"/>
                  <a:lumOff val="40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44500" lvl="4" indent="-34290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2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Footer</a:t>
            </a:r>
          </a:p>
          <a:p>
            <a:pPr marL="101600" lvl="4">
              <a:buClr>
                <a:schemeClr val="dk1"/>
              </a:buClr>
              <a:buSzPts val="2000"/>
            </a:pPr>
            <a:endParaRPr sz="22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138675-CC12-C4A2-4945-5A737E2FC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978" y="1010712"/>
            <a:ext cx="4661401" cy="41327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30D85F-DBD7-9FA9-4157-82C6F2864D3B}"/>
              </a:ext>
            </a:extLst>
          </p:cNvPr>
          <p:cNvSpPr txBox="1"/>
          <p:nvPr/>
        </p:nvSpPr>
        <p:spPr>
          <a:xfrm>
            <a:off x="7495095" y="872212"/>
            <a:ext cx="1320015" cy="276999"/>
          </a:xfrm>
          <a:prstGeom prst="rect">
            <a:avLst/>
          </a:prstGeom>
          <a:solidFill>
            <a:schemeClr val="tx1">
              <a:lumMod val="65000"/>
            </a:schemeClr>
          </a:solidFill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1200" b="1" i="1" dirty="0">
                <a:solidFill>
                  <a:schemeClr val="tx1"/>
                </a:solidFill>
              </a:rPr>
              <a:t>Edited in VIM</a:t>
            </a:r>
            <a:endParaRPr kumimoji="1"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7CA6BC-DBF1-A1B5-EF4E-CEB66C6C49A4}"/>
              </a:ext>
            </a:extLst>
          </p:cNvPr>
          <p:cNvSpPr/>
          <p:nvPr/>
        </p:nvSpPr>
        <p:spPr>
          <a:xfrm>
            <a:off x="4036978" y="1786597"/>
            <a:ext cx="2587557" cy="334034"/>
          </a:xfrm>
          <a:prstGeom prst="rect">
            <a:avLst/>
          </a:prstGeom>
          <a:noFill/>
          <a:ln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9595D47-26F6-D85F-97F2-9F9296CDC637}"/>
              </a:ext>
            </a:extLst>
          </p:cNvPr>
          <p:cNvSpPr/>
          <p:nvPr/>
        </p:nvSpPr>
        <p:spPr>
          <a:xfrm>
            <a:off x="4036978" y="2187526"/>
            <a:ext cx="2587557" cy="334034"/>
          </a:xfrm>
          <a:prstGeom prst="rect">
            <a:avLst/>
          </a:prstGeom>
          <a:noFill/>
          <a:ln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F8BCA65-CB78-D737-24F2-D1759B86488C}"/>
              </a:ext>
            </a:extLst>
          </p:cNvPr>
          <p:cNvSpPr/>
          <p:nvPr/>
        </p:nvSpPr>
        <p:spPr>
          <a:xfrm>
            <a:off x="4036978" y="2609556"/>
            <a:ext cx="2587557" cy="865164"/>
          </a:xfrm>
          <a:prstGeom prst="rect">
            <a:avLst/>
          </a:prstGeom>
          <a:noFill/>
          <a:ln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F56A26-F107-BB83-A1BA-5278DC18D193}"/>
              </a:ext>
            </a:extLst>
          </p:cNvPr>
          <p:cNvSpPr/>
          <p:nvPr/>
        </p:nvSpPr>
        <p:spPr>
          <a:xfrm>
            <a:off x="4036978" y="3516922"/>
            <a:ext cx="2587557" cy="379829"/>
          </a:xfrm>
          <a:prstGeom prst="rect">
            <a:avLst/>
          </a:prstGeom>
          <a:noFill/>
          <a:ln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95963D03-4FB6-65E7-B628-D767F17796A8}"/>
              </a:ext>
            </a:extLst>
          </p:cNvPr>
          <p:cNvCxnSpPr>
            <a:endCxn id="8" idx="1"/>
          </p:cNvCxnSpPr>
          <p:nvPr/>
        </p:nvCxnSpPr>
        <p:spPr>
          <a:xfrm>
            <a:off x="2426677" y="1946031"/>
            <a:ext cx="1610301" cy="7583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55B44B77-0B52-657E-3A84-333A871B643E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992923" y="2354543"/>
            <a:ext cx="2044055" cy="276188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A3805ED3-507E-CFCD-7C6A-64FEB57760EE}"/>
              </a:ext>
            </a:extLst>
          </p:cNvPr>
          <p:cNvCxnSpPr>
            <a:cxnSpLocks/>
          </p:cNvCxnSpPr>
          <p:nvPr/>
        </p:nvCxnSpPr>
        <p:spPr>
          <a:xfrm flipV="1">
            <a:off x="2145323" y="3031660"/>
            <a:ext cx="1891655" cy="26511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D2105CDE-189B-7438-7682-A212AD06698B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2426677" y="3706837"/>
            <a:ext cx="1610301" cy="887593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29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/>
        </p:nvSpPr>
        <p:spPr>
          <a:xfrm>
            <a:off x="1839600" y="230438"/>
            <a:ext cx="54648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3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 Layout</a:t>
            </a:r>
            <a:endParaRPr sz="3200" b="1" i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3370708-EB4A-FFD1-4AF6-79068222D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873453"/>
            <a:ext cx="7772400" cy="420195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CB18307-0D1E-9B8E-048D-440031CB795B}"/>
              </a:ext>
            </a:extLst>
          </p:cNvPr>
          <p:cNvSpPr/>
          <p:nvPr/>
        </p:nvSpPr>
        <p:spPr>
          <a:xfrm>
            <a:off x="593387" y="873453"/>
            <a:ext cx="7947497" cy="5856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414CC7-1039-1D28-E1C6-54C2504D3EAE}"/>
              </a:ext>
            </a:extLst>
          </p:cNvPr>
          <p:cNvSpPr/>
          <p:nvPr/>
        </p:nvSpPr>
        <p:spPr>
          <a:xfrm>
            <a:off x="593387" y="1719760"/>
            <a:ext cx="7947497" cy="3066249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0D5B4A9-F216-21E5-91B4-B1DB1DE863DA}"/>
              </a:ext>
            </a:extLst>
          </p:cNvPr>
          <p:cNvSpPr/>
          <p:nvPr/>
        </p:nvSpPr>
        <p:spPr>
          <a:xfrm>
            <a:off x="593387" y="1459148"/>
            <a:ext cx="7947497" cy="252919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C18250-B370-E20B-BDB0-E2125918FCC5}"/>
              </a:ext>
            </a:extLst>
          </p:cNvPr>
          <p:cNvSpPr txBox="1"/>
          <p:nvPr/>
        </p:nvSpPr>
        <p:spPr>
          <a:xfrm>
            <a:off x="7892608" y="936587"/>
            <a:ext cx="792205" cy="307777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FF0000"/>
                </a:solidFill>
              </a:rPr>
              <a:t>Header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41554E-45C7-991B-BB11-1052F1FBD480}"/>
              </a:ext>
            </a:extLst>
          </p:cNvPr>
          <p:cNvSpPr txBox="1"/>
          <p:nvPr/>
        </p:nvSpPr>
        <p:spPr>
          <a:xfrm>
            <a:off x="7892608" y="1448246"/>
            <a:ext cx="806630" cy="276999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b="1" dirty="0">
                <a:solidFill>
                  <a:srgbClr val="92D050"/>
                </a:solidFill>
              </a:rPr>
              <a:t>Nav Bar</a:t>
            </a:r>
            <a:endParaRPr kumimoji="1" lang="ko-KR" altLang="en-US" sz="1200" b="1" dirty="0">
              <a:solidFill>
                <a:srgbClr val="92D05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0EBF0F-AC56-ED13-DE62-A2445A79A632}"/>
              </a:ext>
            </a:extLst>
          </p:cNvPr>
          <p:cNvSpPr txBox="1"/>
          <p:nvPr/>
        </p:nvSpPr>
        <p:spPr>
          <a:xfrm>
            <a:off x="7907034" y="1963664"/>
            <a:ext cx="792204" cy="276999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b="1" dirty="0">
                <a:solidFill>
                  <a:schemeClr val="accent5">
                    <a:lumMod val="75000"/>
                  </a:schemeClr>
                </a:solidFill>
              </a:rPr>
              <a:t>Main</a:t>
            </a:r>
            <a:endParaRPr kumimoji="1" lang="ko-KR" altLang="en-US" sz="1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2D4A23D-27EF-8779-E3B8-08F02BC2F4EE}"/>
              </a:ext>
            </a:extLst>
          </p:cNvPr>
          <p:cNvSpPr/>
          <p:nvPr/>
        </p:nvSpPr>
        <p:spPr>
          <a:xfrm>
            <a:off x="593387" y="4771509"/>
            <a:ext cx="7947497" cy="311590"/>
          </a:xfrm>
          <a:prstGeom prst="rect">
            <a:avLst/>
          </a:prstGeom>
          <a:noFill/>
          <a:ln w="28575">
            <a:solidFill>
              <a:srgbClr val="EB4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A557C1-F432-D2E2-6D65-D3BD2769E541}"/>
              </a:ext>
            </a:extLst>
          </p:cNvPr>
          <p:cNvSpPr txBox="1"/>
          <p:nvPr/>
        </p:nvSpPr>
        <p:spPr>
          <a:xfrm>
            <a:off x="7907033" y="4677681"/>
            <a:ext cx="792203" cy="276999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b="1" dirty="0">
                <a:solidFill>
                  <a:srgbClr val="EB4EEE"/>
                </a:solidFill>
              </a:rPr>
              <a:t>Footer</a:t>
            </a:r>
            <a:endParaRPr kumimoji="1" lang="ko-KR" altLang="en-US" sz="1200" b="1" dirty="0">
              <a:solidFill>
                <a:srgbClr val="EB4EEE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id="{05E0A34D-EDBB-215F-5F5B-B418431C8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>
            <a:extLst>
              <a:ext uri="{FF2B5EF4-FFF2-40B4-BE49-F238E27FC236}">
                <a16:creationId xmlns:a16="http://schemas.microsoft.com/office/drawing/2014/main" id="{82CF201E-B557-21F7-4656-2CFCA97968C4}"/>
              </a:ext>
            </a:extLst>
          </p:cNvPr>
          <p:cNvSpPr txBox="1"/>
          <p:nvPr/>
        </p:nvSpPr>
        <p:spPr>
          <a:xfrm>
            <a:off x="1839600" y="230438"/>
            <a:ext cx="5464800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3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 Layout Details (2/3)</a:t>
            </a:r>
            <a:endParaRPr sz="3200" b="1" i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Google Shape;99;p20">
            <a:extLst>
              <a:ext uri="{FF2B5EF4-FFF2-40B4-BE49-F238E27FC236}">
                <a16:creationId xmlns:a16="http://schemas.microsoft.com/office/drawing/2014/main" id="{6DA5940B-37F7-F5C7-5E39-9B52DAECFBC4}"/>
              </a:ext>
            </a:extLst>
          </p:cNvPr>
          <p:cNvSpPr txBox="1"/>
          <p:nvPr/>
        </p:nvSpPr>
        <p:spPr>
          <a:xfrm>
            <a:off x="889575" y="1307450"/>
            <a:ext cx="7150800" cy="3385512"/>
          </a:xfrm>
          <a:prstGeom prst="rect">
            <a:avLst/>
          </a:prstGeom>
          <a:noFill/>
          <a:ln>
            <a:noFill/>
          </a:ln>
          <a:effectLst>
            <a:outerShdw blurRad="971550" dist="209550" dir="1980000" algn="bl" rotWithShape="0">
              <a:srgbClr val="000000">
                <a:alpha val="88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CSS (styling)</a:t>
            </a:r>
          </a:p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sz="22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588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sz="2200" b="1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css</a:t>
            </a:r>
            <a:r>
              <a:rPr lang="en-US" sz="2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file (</a:t>
            </a:r>
            <a:r>
              <a:rPr lang="en-US" sz="2200" b="1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styles.css</a:t>
            </a:r>
            <a:r>
              <a:rPr lang="en-US" sz="2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</a:p>
          <a:p>
            <a:pPr marL="5588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sz="22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588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sz="22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588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+mj-lt"/>
              <a:buAutoNum type="arabicPeriod"/>
            </a:pPr>
            <a:r>
              <a:rPr lang="en-US" sz="2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bootstrap</a:t>
            </a:r>
          </a:p>
          <a:p>
            <a:pPr marL="558800" lvl="4" indent="-45720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600" b="1" i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Import (line 9)</a:t>
            </a:r>
          </a:p>
          <a:p>
            <a:pPr marL="558800" lvl="3" indent="-45720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600" b="1" i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Usage (line 18)</a:t>
            </a:r>
          </a:p>
          <a:p>
            <a:pPr marL="5588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+mj-lt"/>
              <a:buAutoNum type="arabicPeriod"/>
            </a:pPr>
            <a:endParaRPr lang="en-US" sz="22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588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+mj-lt"/>
              <a:buAutoNum type="arabicPeriod"/>
            </a:pPr>
            <a:endParaRPr sz="22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1AF1C3-33CE-4026-0E43-F12B15CDB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373" y="1207108"/>
            <a:ext cx="3517900" cy="11049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F641C7F-53CB-16AF-581A-075FA08440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5360"/>
          <a:stretch/>
        </p:blipFill>
        <p:spPr>
          <a:xfrm>
            <a:off x="3172298" y="2537733"/>
            <a:ext cx="5446410" cy="180308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1D00797-BDE1-652D-D609-BD57446CB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1713" y="4096219"/>
            <a:ext cx="3882687" cy="69708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216334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477</Words>
  <Application>Microsoft Macintosh PowerPoint</Application>
  <PresentationFormat>화면 슬라이드 쇼(16:9)</PresentationFormat>
  <Paragraphs>101</Paragraphs>
  <Slides>21</Slides>
  <Notes>21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Helvetica Neue</vt:lpstr>
      <vt:lpstr>Orbitron SemiBold</vt:lpstr>
      <vt:lpstr>Arial</vt:lpstr>
      <vt:lpstr>Simple Dark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조승현</cp:lastModifiedBy>
  <cp:revision>3</cp:revision>
  <dcterms:modified xsi:type="dcterms:W3CDTF">2024-11-19T15:16:44Z</dcterms:modified>
</cp:coreProperties>
</file>